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0"/>
  </p:notesMasterIdLst>
  <p:sldIdLst>
    <p:sldId id="256" r:id="rId2"/>
    <p:sldId id="282" r:id="rId3"/>
    <p:sldId id="283" r:id="rId4"/>
    <p:sldId id="269" r:id="rId5"/>
    <p:sldId id="286" r:id="rId6"/>
    <p:sldId id="284" r:id="rId7"/>
    <p:sldId id="270" r:id="rId8"/>
    <p:sldId id="273" r:id="rId9"/>
    <p:sldId id="287" r:id="rId10"/>
    <p:sldId id="285" r:id="rId11"/>
    <p:sldId id="274" r:id="rId12"/>
    <p:sldId id="288" r:id="rId13"/>
    <p:sldId id="289" r:id="rId14"/>
    <p:sldId id="268" r:id="rId15"/>
    <p:sldId id="272" r:id="rId16"/>
    <p:sldId id="271" r:id="rId17"/>
    <p:sldId id="281" r:id="rId18"/>
    <p:sldId id="267" r:id="rId19"/>
  </p:sldIdLst>
  <p:sldSz cx="13439775" cy="7559675"/>
  <p:notesSz cx="7772400" cy="10058400"/>
  <p:defaultTextStyle>
    <a:defPPr>
      <a:defRPr lang="en-GB"/>
    </a:defPPr>
    <a:lvl1pPr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660"/>
  </p:normalViewPr>
  <p:slideViewPr>
    <p:cSldViewPr>
      <p:cViewPr varScale="1">
        <p:scale>
          <a:sx n="95" d="100"/>
          <a:sy n="95" d="100"/>
        </p:scale>
        <p:origin x="90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98475" y="1027113"/>
            <a:ext cx="6545263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8587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61" name="Freeform 13"/>
          <p:cNvSpPr>
            <a:spLocks noChangeArrowheads="1"/>
          </p:cNvSpPr>
          <p:nvPr/>
        </p:nvSpPr>
        <p:spPr bwMode="auto">
          <a:xfrm>
            <a:off x="6153150" y="8439150"/>
            <a:ext cx="900113" cy="900113"/>
          </a:xfrm>
          <a:custGeom>
            <a:avLst/>
            <a:gdLst>
              <a:gd name="T0" fmla="*/ 0 w 2501"/>
              <a:gd name="T1" fmla="*/ 2499 h 2501"/>
              <a:gd name="T2" fmla="*/ 2499 w 2501"/>
              <a:gd name="T3" fmla="*/ 0 h 2501"/>
              <a:gd name="T4" fmla="*/ 2500 w 2501"/>
              <a:gd name="T5" fmla="*/ 2500 h 2501"/>
              <a:gd name="T6" fmla="*/ 0 w 2501"/>
              <a:gd name="T7" fmla="*/ 2499 h 2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01" h="2501">
                <a:moveTo>
                  <a:pt x="0" y="2499"/>
                </a:moveTo>
                <a:lnTo>
                  <a:pt x="2499" y="0"/>
                </a:lnTo>
                <a:lnTo>
                  <a:pt x="2500" y="2500"/>
                </a:lnTo>
                <a:lnTo>
                  <a:pt x="0" y="249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8724900"/>
            <a:ext cx="481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 rot="21000000">
            <a:off x="6315075" y="8863013"/>
            <a:ext cx="6810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228600" defTabSz="45720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228600" defTabSz="45720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228600" defTabSz="45720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228600" defTabSz="45720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666666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>
              <a:lnSpc>
                <a:spcPct val="97000"/>
              </a:lnSpc>
            </a:pPr>
            <a:fld id="{73B56DA1-E058-4C58-B784-FD487B21B533}" type="slidenum">
              <a:rPr lang="en-GB" altLang="ru-RU" sz="1600">
                <a:solidFill>
                  <a:srgbClr val="000000"/>
                </a:solidFill>
                <a:latin typeface="Arial Narrow" panose="020B0606020202030204" pitchFamily="34" charset="0"/>
              </a:rPr>
              <a:pPr>
                <a:lnSpc>
                  <a:spcPct val="97000"/>
                </a:lnSpc>
              </a:pPr>
              <a:t>‹#›</a:t>
            </a:fld>
            <a:endParaRPr lang="en-GB" altLang="ru-RU" sz="16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49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3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60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2" y="197963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2" y="471302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4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Брагин А.В., </a:t>
            </a:r>
            <a:r>
              <a:rPr lang="en-US" dirty="0" smtClean="0"/>
              <a:t>aleksey@reactos.org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1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7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4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3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0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5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1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"/>
          <p:cNvSpPr>
            <a:spLocks noChangeShapeType="1"/>
          </p:cNvSpPr>
          <p:nvPr userDrawn="1"/>
        </p:nvSpPr>
        <p:spPr bwMode="auto">
          <a:xfrm flipH="1">
            <a:off x="944617" y="7236220"/>
            <a:ext cx="11571171" cy="32195"/>
          </a:xfrm>
          <a:prstGeom prst="line">
            <a:avLst/>
          </a:prstGeom>
          <a:noFill/>
          <a:ln w="216000">
            <a:solidFill>
              <a:srgbClr val="00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7" name="AutoShape 1"/>
          <p:cNvSpPr>
            <a:spLocks noChangeArrowheads="1"/>
          </p:cNvSpPr>
          <p:nvPr userDrawn="1"/>
        </p:nvSpPr>
        <p:spPr bwMode="auto">
          <a:xfrm>
            <a:off x="923984" y="402483"/>
            <a:ext cx="11591805" cy="1461188"/>
          </a:xfrm>
          <a:prstGeom prst="roundRect">
            <a:avLst>
              <a:gd name="adj" fmla="val 440"/>
            </a:avLst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40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08319" y="5770404"/>
            <a:ext cx="2067213" cy="109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ReactOS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: Опыт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краудсорсинга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 и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краудфандинга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импортозамещении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 операционных систем</a:t>
            </a:r>
            <a:endParaRPr lang="ru-RU" sz="4000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anchor="t">
            <a:normAutofit/>
          </a:bodyPr>
          <a:lstStyle/>
          <a:p>
            <a:pPr marL="342911" indent="-342911" algn="l">
              <a:lnSpc>
                <a:spcPct val="93000"/>
              </a:lnSpc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endParaRPr lang="ru-RU" altLang="ru-RU" sz="4400" dirty="0" smtClean="0">
              <a:solidFill>
                <a:srgbClr val="898989"/>
              </a:solidFill>
              <a:latin typeface="Arial" panose="020B0604020202020204" pitchFamily="34" charset="0"/>
            </a:endParaRPr>
          </a:p>
          <a:p>
            <a:pPr marL="342911" indent="-342911" algn="l">
              <a:lnSpc>
                <a:spcPct val="93000"/>
              </a:lnSpc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r>
              <a:rPr lang="ru-RU" altLang="ru-RU" sz="4400" dirty="0" smtClean="0">
                <a:solidFill>
                  <a:srgbClr val="898989"/>
                </a:solidFill>
                <a:latin typeface="Arial" panose="020B0604020202020204" pitchFamily="34" charset="0"/>
              </a:rPr>
              <a:t>Брагин А.В., </a:t>
            </a:r>
            <a:r>
              <a:rPr lang="ru-RU" altLang="ru-RU" sz="4400" dirty="0" err="1" smtClean="0">
                <a:solidFill>
                  <a:srgbClr val="898989"/>
                </a:solidFill>
                <a:latin typeface="Arial" panose="020B0604020202020204" pitchFamily="34" charset="0"/>
              </a:rPr>
              <a:t>Речицкий</a:t>
            </a:r>
            <a:r>
              <a:rPr lang="ru-RU" altLang="ru-RU" sz="4400" dirty="0" smtClean="0">
                <a:solidFill>
                  <a:srgbClr val="898989"/>
                </a:solidFill>
                <a:latin typeface="Arial" panose="020B0604020202020204" pitchFamily="34" charset="0"/>
              </a:rPr>
              <a:t> А.С.</a:t>
            </a:r>
            <a:endParaRPr lang="en-GB" altLang="ru-RU" sz="4400" dirty="0">
              <a:solidFill>
                <a:srgbClr val="898989"/>
              </a:solidFill>
              <a:effectLst/>
              <a:latin typeface="Arial" panose="020B0604020202020204" pitchFamily="34" charset="0"/>
            </a:endParaRPr>
          </a:p>
          <a:p>
            <a:pPr marL="342911" indent="-342911" algn="l">
              <a:lnSpc>
                <a:spcPct val="93000"/>
              </a:lnSpc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endParaRPr lang="en-GB" altLang="ru-RU" sz="4400" dirty="0">
              <a:solidFill>
                <a:srgbClr val="898989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93000"/>
              </a:lnSpc>
              <a:buNone/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endParaRPr lang="en-GB" altLang="ru-RU" sz="40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Сообщество СПО проекта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Людей с радикальными взглядами больше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Идеалисты, фаталисты, параноики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err="1" smtClean="0"/>
              <a:t>Криптоанархисты</a:t>
            </a: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Сродни спортивным фанатам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Без сообщества проект лишён смысла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Но бывает, что «лучше бы промолчали»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Ещё разные типы конфликтов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Решать так, чтобы никто не «хлопнул дверью»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Не всегда получается!</a:t>
            </a:r>
          </a:p>
        </p:txBody>
      </p:sp>
    </p:spTree>
    <p:extLst>
      <p:ext uri="{BB962C8B-B14F-4D97-AF65-F5344CB8AC3E}">
        <p14:creationId xmlns:p14="http://schemas.microsoft.com/office/powerpoint/2010/main" val="288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Поддержка СПО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Две фазы развития открытых проектов</a:t>
            </a:r>
          </a:p>
          <a:p>
            <a:pPr marL="914430" lvl="1" indent="-514367">
              <a:buFont typeface="+mj-lt"/>
              <a:buAutoNum type="arabicPeriod"/>
            </a:pPr>
            <a:r>
              <a:rPr lang="ru-RU" dirty="0"/>
              <a:t>Поддерживаемые только сообществом</a:t>
            </a:r>
          </a:p>
          <a:p>
            <a:pPr marL="914430" lvl="1" indent="-514367">
              <a:buFont typeface="+mj-lt"/>
              <a:buAutoNum type="arabicPeriod"/>
            </a:pPr>
            <a:r>
              <a:rPr lang="ru-RU" dirty="0" smtClean="0"/>
              <a:t>Поддерживаемые коммерческой компанией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i="1" smtClean="0"/>
              <a:t>Пример</a:t>
            </a:r>
            <a:endParaRPr lang="ru-RU" i="1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smtClean="0"/>
              <a:t>Linux</a:t>
            </a:r>
            <a:r>
              <a:rPr lang="ru-RU" dirty="0" smtClean="0"/>
              <a:t>, </a:t>
            </a:r>
            <a:r>
              <a:rPr lang="en-US" dirty="0" smtClean="0"/>
              <a:t>Wine </a:t>
            </a:r>
            <a:r>
              <a:rPr lang="ru-RU" dirty="0" smtClean="0"/>
              <a:t>(уже) находятся во 2ой фазе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err="1" smtClean="0"/>
              <a:t>ReactOS</a:t>
            </a:r>
            <a:r>
              <a:rPr lang="en-US" dirty="0" smtClean="0"/>
              <a:t> </a:t>
            </a:r>
            <a:r>
              <a:rPr lang="ru-RU" dirty="0" smtClean="0"/>
              <a:t>(пока) находится в 1ой фазе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Залог успешности проекта и переход </a:t>
            </a:r>
            <a:r>
              <a:rPr lang="en-US" dirty="0" smtClean="0"/>
              <a:t>1-&gt;2</a:t>
            </a:r>
            <a:r>
              <a:rPr lang="ru-RU" dirty="0"/>
              <a:t>:</a:t>
            </a:r>
            <a:endParaRPr lang="en-US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Рост числа </a:t>
            </a:r>
            <a:r>
              <a:rPr lang="ru-RU" dirty="0" err="1" smtClean="0"/>
              <a:t>контрибьюторов</a:t>
            </a:r>
            <a:r>
              <a:rPr lang="ru-RU" dirty="0" smtClean="0"/>
              <a:t>, а не пользователей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 err="1" smtClean="0"/>
              <a:t>краудсорсинге</a:t>
            </a:r>
            <a:r>
              <a:rPr lang="ru-RU" dirty="0" smtClean="0"/>
              <a:t> </a:t>
            </a:r>
            <a:r>
              <a:rPr lang="ru-RU" dirty="0" err="1" smtClean="0"/>
              <a:t>контрибьюторы</a:t>
            </a:r>
            <a:r>
              <a:rPr lang="ru-RU" dirty="0" smtClean="0"/>
              <a:t> делают продукт в первую очередь для себя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0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Лидерство в открытых проектах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Меритократия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руководят </a:t>
            </a:r>
            <a:r>
              <a:rPr lang="ru-RU" dirty="0"/>
              <a:t>наиболее </a:t>
            </a:r>
            <a:r>
              <a:rPr lang="ru-RU" dirty="0" smtClean="0"/>
              <a:t>способные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«заслуженная </a:t>
            </a:r>
            <a:r>
              <a:rPr lang="ru-RU" dirty="0"/>
              <a:t>власть»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Руководитель в открытом проекте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Больше всего делает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Более компетентен</a:t>
            </a:r>
          </a:p>
        </p:txBody>
      </p:sp>
    </p:spTree>
    <p:extLst>
      <p:ext uri="{BB962C8B-B14F-4D97-AF65-F5344CB8AC3E}">
        <p14:creationId xmlns:p14="http://schemas.microsoft.com/office/powerpoint/2010/main" val="477045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Ошибка выжившего в СПО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en-US" dirty="0" smtClean="0"/>
              <a:t>Survivorship bias</a:t>
            </a:r>
            <a:r>
              <a:rPr lang="ru-RU" dirty="0" smtClean="0"/>
              <a:t>: по одной группе отбора – много данных, а по другой – мало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Модифицируем гипотезу для СПО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1 группа: никогда не использовала проект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2 группа: пользователи проекта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Группа 1 – критикует и даёт советы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i="1" dirty="0" smtClean="0"/>
              <a:t>«Я буду пользоваться, если добавите А и Б»</a:t>
            </a: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Группа 2 – критикует и даёт советы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i="1" dirty="0" smtClean="0"/>
              <a:t>«Будет лучше, если добавите В и уберёте Г»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Ошибка – слушать группу 1. Они «выжившие»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en-US" dirty="0" smtClean="0"/>
              <a:t>IGG</a:t>
            </a:r>
            <a:r>
              <a:rPr lang="ru-RU" dirty="0" smtClean="0"/>
              <a:t>-кампания </a:t>
            </a:r>
            <a:r>
              <a:rPr lang="en-US" dirty="0" err="1" smtClean="0"/>
              <a:t>ReactOS</a:t>
            </a:r>
            <a:r>
              <a:rPr lang="ru-RU" dirty="0" smtClean="0"/>
              <a:t>: обратная связь от группы 2!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921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ReactOS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en-US" dirty="0" smtClean="0"/>
              <a:t>“</a:t>
            </a:r>
            <a:r>
              <a:rPr lang="ru-RU" dirty="0" smtClean="0"/>
              <a:t>открытый </a:t>
            </a:r>
            <a:r>
              <a:rPr lang="en-US" dirty="0" smtClean="0"/>
              <a:t>Windows”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en-US" dirty="0" err="1" smtClean="0"/>
              <a:t>ReactOS</a:t>
            </a:r>
            <a:r>
              <a:rPr lang="en-US" dirty="0" smtClean="0"/>
              <a:t> – </a:t>
            </a:r>
            <a:r>
              <a:rPr lang="ru-RU" dirty="0" smtClean="0"/>
              <a:t>открытая ОС на основе архитектуры </a:t>
            </a:r>
            <a:r>
              <a:rPr lang="en-US" dirty="0" smtClean="0"/>
              <a:t>Windows NT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Написана «с нуля» (не </a:t>
            </a:r>
            <a:r>
              <a:rPr lang="en-US" dirty="0" smtClean="0"/>
              <a:t>Linux, </a:t>
            </a:r>
            <a:r>
              <a:rPr lang="ru-RU" dirty="0" smtClean="0"/>
              <a:t>не </a:t>
            </a:r>
            <a:r>
              <a:rPr lang="en-US" dirty="0" smtClean="0"/>
              <a:t>BSD)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Международная команда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Взаимодействие с другими проектами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smtClean="0"/>
              <a:t>Wine, </a:t>
            </a:r>
            <a:r>
              <a:rPr lang="en-US" dirty="0" err="1" smtClean="0"/>
              <a:t>FreeType</a:t>
            </a:r>
            <a:r>
              <a:rPr lang="en-US" dirty="0" smtClean="0"/>
              <a:t>, </a:t>
            </a:r>
            <a:r>
              <a:rPr lang="en-US" dirty="0" err="1" smtClean="0"/>
              <a:t>libxml</a:t>
            </a:r>
            <a:r>
              <a:rPr lang="en-US" dirty="0" smtClean="0"/>
              <a:t>, </a:t>
            </a:r>
            <a:r>
              <a:rPr lang="en-US" dirty="0" err="1" smtClean="0"/>
              <a:t>libpng</a:t>
            </a:r>
            <a:r>
              <a:rPr lang="en-US" dirty="0" smtClean="0"/>
              <a:t>, </a:t>
            </a:r>
            <a:r>
              <a:rPr lang="en-US" dirty="0" err="1" smtClean="0"/>
              <a:t>bzlib</a:t>
            </a:r>
            <a:r>
              <a:rPr lang="en-US" dirty="0" smtClean="0"/>
              <a:t>, …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smtClean="0"/>
              <a:t>Captive NTFS, NDIS Wrapper, </a:t>
            </a:r>
            <a:r>
              <a:rPr lang="en-US" dirty="0" err="1" smtClean="0"/>
              <a:t>LinuxBIOS</a:t>
            </a:r>
            <a:r>
              <a:rPr lang="en-US" dirty="0" smtClean="0"/>
              <a:t>, </a:t>
            </a:r>
            <a:r>
              <a:rPr lang="en-US" dirty="0" err="1" smtClean="0"/>
              <a:t>MinGW</a:t>
            </a:r>
            <a:r>
              <a:rPr lang="en-US" dirty="0" smtClean="0"/>
              <a:t>, </a:t>
            </a:r>
            <a:r>
              <a:rPr lang="en-US" dirty="0" err="1" smtClean="0"/>
              <a:t>KQemu</a:t>
            </a:r>
            <a:r>
              <a:rPr lang="en-US" dirty="0" smtClean="0"/>
              <a:t>,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0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ReactOS</a:t>
            </a:r>
            <a:r>
              <a:rPr lang="en-US" dirty="0"/>
              <a:t>: </a:t>
            </a:r>
            <a:r>
              <a:rPr lang="ru-RU" dirty="0"/>
              <a:t>Инфраструктура </a:t>
            </a:r>
            <a:r>
              <a:rPr lang="en-US" dirty="0"/>
              <a:t>&amp; </a:t>
            </a:r>
            <a:r>
              <a:rPr lang="ru-RU" dirty="0"/>
              <a:t>Сообщество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en-US" dirty="0" err="1" smtClean="0"/>
              <a:t>ReactOS</a:t>
            </a:r>
            <a:r>
              <a:rPr lang="en-US" dirty="0" smtClean="0"/>
              <a:t> – </a:t>
            </a:r>
            <a:r>
              <a:rPr lang="ru-RU" dirty="0" smtClean="0"/>
              <a:t>это не только технология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Это ещё и собственная инфраструктура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Система управления версиями – </a:t>
            </a:r>
            <a:r>
              <a:rPr lang="en-US" dirty="0" smtClean="0"/>
              <a:t>SVN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Отслеживание ошибок и планирование – </a:t>
            </a:r>
            <a:r>
              <a:rPr lang="en-US" dirty="0" smtClean="0"/>
              <a:t>JIRA</a:t>
            </a:r>
            <a:endParaRPr lang="ru-RU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Автоматизированное тестирование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Интегрированный веб-сайт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С 2012 активно занимаемся учебной и научной работой в России и за рубежом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1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работа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Курс лекций «Операционные системы» в МГТУ им. Н.Э. Баумана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Теоретический курс – абстрагирован от конкретных ОС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Практические занятия выполняются с использованием двух открытых ОС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err="1" smtClean="0"/>
              <a:t>ReactOS</a:t>
            </a:r>
            <a:endParaRPr lang="en-US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err="1" smtClean="0"/>
              <a:t>NetBSD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50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</a:t>
            </a:r>
            <a:r>
              <a:rPr lang="ru-RU" dirty="0" smtClean="0"/>
              <a:t>работа в МГТУ им. Н.Э. Баумана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Лаборатория на кафедре ИУ9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Научная работа студентов по направлениям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Виртуализация</a:t>
            </a:r>
            <a:endParaRPr lang="en-US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Операционные системы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Осуществляется совместно с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разработчиками </a:t>
            </a:r>
            <a:r>
              <a:rPr lang="en-US" dirty="0" err="1" smtClean="0"/>
              <a:t>ReactOS</a:t>
            </a:r>
            <a:endParaRPr lang="ru-RU" dirty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инженерами </a:t>
            </a:r>
            <a:r>
              <a:rPr lang="en-US" dirty="0" smtClean="0"/>
              <a:t>Parallels</a:t>
            </a:r>
            <a:endParaRPr lang="ru-RU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и другими компаниями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2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idx="1"/>
          </p:nvPr>
        </p:nvSpPr>
        <p:spPr>
          <a:xfrm>
            <a:off x="2030413" y="1800239"/>
            <a:ext cx="9548812" cy="3960813"/>
          </a:xfrm>
          <a:ln/>
        </p:spPr>
        <p:txBody>
          <a:bodyPr anchor="t"/>
          <a:lstStyle/>
          <a:p>
            <a:pPr marL="342911" indent="-342911">
              <a:lnSpc>
                <a:spcPct val="95000"/>
              </a:lnSpc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endParaRPr lang="en-GB" altLang="ru-RU" sz="3600" b="1" dirty="0">
              <a:solidFill>
                <a:srgbClr val="0066CC"/>
              </a:solidFill>
              <a:latin typeface="Times New Roman" panose="02020603050405020304" pitchFamily="18" charset="0"/>
            </a:endParaRPr>
          </a:p>
          <a:p>
            <a:pPr marL="342911" indent="-342911">
              <a:lnSpc>
                <a:spcPct val="95000"/>
              </a:lnSpc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r>
              <a:rPr lang="en-GB" altLang="ru-RU" sz="3600" b="1" dirty="0" err="1">
                <a:solidFill>
                  <a:srgbClr val="0066CC"/>
                </a:solidFill>
                <a:latin typeface="Times New Roman" panose="02020603050405020304" pitchFamily="18" charset="0"/>
              </a:rPr>
              <a:t>Вопросы</a:t>
            </a:r>
            <a:r>
              <a:rPr lang="ru-RU" altLang="ru-RU" sz="3600" b="1" dirty="0">
                <a:solidFill>
                  <a:srgbClr val="0066CC"/>
                </a:solidFill>
                <a:latin typeface="Times New Roman" panose="02020603050405020304" pitchFamily="18" charset="0"/>
              </a:rPr>
              <a:t> и предложения</a:t>
            </a:r>
            <a:endParaRPr lang="en-GB" altLang="ru-RU" sz="3600" b="1" dirty="0">
              <a:solidFill>
                <a:srgbClr val="0066CC"/>
              </a:solidFill>
              <a:latin typeface="Times New Roman" panose="02020603050405020304" pitchFamily="18" charset="0"/>
            </a:endParaRPr>
          </a:p>
          <a:p>
            <a:pPr marL="342911" indent="-342911">
              <a:lnSpc>
                <a:spcPct val="95000"/>
              </a:lnSpc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endParaRPr lang="en-GB" altLang="ru-RU" sz="4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11" indent="-342911">
              <a:lnSpc>
                <a:spcPct val="95000"/>
              </a:lnSpc>
              <a:tabLst>
                <a:tab pos="455628" algn="l"/>
                <a:tab pos="912843" algn="l"/>
                <a:tab pos="1370058" algn="l"/>
                <a:tab pos="1827274" algn="l"/>
                <a:tab pos="2284489" algn="l"/>
                <a:tab pos="2741704" algn="l"/>
                <a:tab pos="3198919" algn="l"/>
                <a:tab pos="3656135" algn="l"/>
                <a:tab pos="4113350" algn="l"/>
                <a:tab pos="4570566" algn="l"/>
                <a:tab pos="5027781" algn="l"/>
                <a:tab pos="5484996" algn="l"/>
                <a:tab pos="5942211" algn="l"/>
                <a:tab pos="6399426" algn="l"/>
                <a:tab pos="6856642" algn="l"/>
                <a:tab pos="7313857" algn="l"/>
                <a:tab pos="7771072" algn="l"/>
                <a:tab pos="8228287" algn="l"/>
                <a:tab pos="8685502" algn="l"/>
                <a:tab pos="9142718" algn="l"/>
                <a:tab pos="9411013" algn="l"/>
              </a:tabLst>
            </a:pPr>
            <a:endParaRPr lang="en-GB" altLang="ru-RU" sz="4400" b="1" dirty="0">
              <a:solidFill>
                <a:srgbClr val="CCCCFF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докладчике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Алексей Брагин</a:t>
            </a:r>
            <a:r>
              <a:rPr lang="en-US" dirty="0" smtClean="0"/>
              <a:t>, aleksey@reactos.org</a:t>
            </a:r>
            <a:endParaRPr lang="ru-RU" dirty="0" smtClean="0">
              <a:solidFill>
                <a:schemeClr val="tx1"/>
              </a:solidFill>
            </a:endParaRP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Активный участник СПО с 2000 г.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10+ лет разработки и руководства </a:t>
            </a:r>
            <a:r>
              <a:rPr lang="en-US" dirty="0" err="1" smtClean="0"/>
              <a:t>ReactOS</a:t>
            </a:r>
            <a:endParaRPr lang="en-US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Разносторонние интересы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Программирование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Бизнес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Финансы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Управление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Наука</a:t>
            </a:r>
            <a:endParaRPr lang="en-US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Соавтор доклада – Александр </a:t>
            </a:r>
            <a:r>
              <a:rPr lang="ru-RU" dirty="0" err="1" smtClean="0"/>
              <a:t>Речицкий</a:t>
            </a:r>
            <a:endParaRPr lang="ru-RU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Активный участник СПО с 2010 года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Сфера интересов – </a:t>
            </a:r>
            <a:r>
              <a:rPr lang="en-US" dirty="0" smtClean="0"/>
              <a:t>PR, </a:t>
            </a:r>
            <a:r>
              <a:rPr lang="ru-RU" dirty="0" smtClean="0"/>
              <a:t>маркетинг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8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докладчике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Координатор проекта </a:t>
            </a:r>
            <a:r>
              <a:rPr lang="en-US" dirty="0" err="1" smtClean="0"/>
              <a:t>ReactOS</a:t>
            </a:r>
            <a:endParaRPr lang="en-US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Преподаватель в МГТУ им. </a:t>
            </a:r>
            <a:r>
              <a:rPr lang="ru-RU" dirty="0" err="1" smtClean="0"/>
              <a:t>Н.Э.Баумана</a:t>
            </a: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Научный руководитель НИРС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Участник рабочей группы по ОС </a:t>
            </a:r>
            <a:r>
              <a:rPr lang="ru-RU" dirty="0" err="1" smtClean="0"/>
              <a:t>МинСвязи</a:t>
            </a: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Член комиссии по модернизации Научного совета РАН по проблемам европейской интеграции и модернизации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4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Краудсорсинг</a:t>
            </a:r>
            <a:r>
              <a:rPr lang="ru-RU" dirty="0" smtClean="0"/>
              <a:t> и СПО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i="1" dirty="0" err="1" smtClean="0"/>
              <a:t>Краудсорсинг</a:t>
            </a:r>
            <a:r>
              <a:rPr lang="ru-RU" dirty="0" smtClean="0"/>
              <a:t> </a:t>
            </a:r>
            <a:r>
              <a:rPr lang="ru-RU" i="1" dirty="0" smtClean="0"/>
              <a:t>– процесс получения услуг, идей или контента от большой группы людей (онлайн-сообщества), а не от сотрудников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Потребитель вносит свой вклад только из интереса увидеть успех всего проекта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Разница между СПО и </a:t>
            </a:r>
            <a:r>
              <a:rPr lang="ru-RU" dirty="0" err="1" smtClean="0"/>
              <a:t>краудсорсингом</a:t>
            </a:r>
            <a:endParaRPr lang="ru-RU" dirty="0" smtClean="0"/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smtClean="0"/>
              <a:t>В СПО </a:t>
            </a:r>
            <a:r>
              <a:rPr lang="ru-RU" dirty="0" err="1" smtClean="0"/>
              <a:t>контрибьюторы</a:t>
            </a:r>
            <a:r>
              <a:rPr lang="ru-RU" dirty="0" smtClean="0"/>
              <a:t> – совладельцы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ru-RU" dirty="0" err="1" smtClean="0"/>
              <a:t>Краудсорсинг</a:t>
            </a:r>
            <a:r>
              <a:rPr lang="ru-RU" dirty="0" smtClean="0"/>
              <a:t> – вклад ни к чему не обязывает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5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Краудсорсинг</a:t>
            </a:r>
            <a:r>
              <a:rPr lang="ru-RU" dirty="0" smtClean="0"/>
              <a:t> без СПО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Яркий пример </a:t>
            </a:r>
            <a:r>
              <a:rPr lang="ru-RU" dirty="0" err="1" smtClean="0"/>
              <a:t>краудсорсинга</a:t>
            </a:r>
            <a:r>
              <a:rPr lang="ru-RU" dirty="0" smtClean="0"/>
              <a:t> без СПО – карты Яндекс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Пользователи сами создают «Народную Карту»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Но созданные карты пользователям не принадлежат!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Яндекс сам решает, что показывать, как показывать, и что делать с этими картами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551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Краудфандинг</a:t>
            </a:r>
            <a:r>
              <a:rPr lang="ru-RU" dirty="0" smtClean="0"/>
              <a:t> и СПО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i="1" dirty="0" err="1" smtClean="0"/>
              <a:t>Краудфандинг</a:t>
            </a:r>
            <a:r>
              <a:rPr lang="ru-RU" i="1" dirty="0" smtClean="0"/>
              <a:t> – «народное финансирование»</a:t>
            </a: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Коллективное сотрудничество людей, добровольно объединяющих свои деньги, чтобы поддержать усилия других людей</a:t>
            </a:r>
            <a:r>
              <a:rPr lang="en-US" dirty="0" smtClean="0"/>
              <a:t>/</a:t>
            </a:r>
            <a:r>
              <a:rPr lang="ru-RU" dirty="0" smtClean="0"/>
              <a:t>организаций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Одна из целей – создание СПО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Взамен не получают долей или акций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- </a:t>
            </a:r>
            <a:r>
              <a:rPr lang="en-US" dirty="0" err="1" smtClean="0"/>
              <a:t>ReactOS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В мире СПО всё это давно известно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Но появились новые механизмы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smtClean="0"/>
              <a:t>Kickstarter</a:t>
            </a:r>
          </a:p>
          <a:p>
            <a:pPr marL="857279" lvl="1" indent="-457215">
              <a:buFont typeface="Arial" panose="020B0604020202020204" pitchFamily="34" charset="0"/>
              <a:buChar char="•"/>
            </a:pPr>
            <a:r>
              <a:rPr lang="en-US" dirty="0" err="1" smtClean="0"/>
              <a:t>Indiegogo</a:t>
            </a:r>
            <a:endParaRPr lang="en-US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en-US" dirty="0" err="1" smtClean="0"/>
              <a:t>ReactOS</a:t>
            </a:r>
            <a:r>
              <a:rPr lang="en-US" dirty="0" smtClean="0"/>
              <a:t> </a:t>
            </a:r>
            <a:r>
              <a:rPr lang="ru-RU" dirty="0" smtClean="0"/>
              <a:t>принимает пожертвования давно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спользование </a:t>
            </a:r>
            <a:r>
              <a:rPr lang="en-US" dirty="0" err="1" smtClean="0"/>
              <a:t>Indiegogo</a:t>
            </a:r>
            <a:r>
              <a:rPr lang="en-US" dirty="0" smtClean="0"/>
              <a:t> </a:t>
            </a:r>
            <a:r>
              <a:rPr lang="ru-RU" dirty="0" smtClean="0"/>
              <a:t>принесло </a:t>
            </a:r>
            <a:r>
              <a:rPr lang="ru-RU" dirty="0" smtClean="0"/>
              <a:t>не только более </a:t>
            </a:r>
            <a:r>
              <a:rPr lang="en-US" dirty="0" smtClean="0"/>
              <a:t>$</a:t>
            </a:r>
            <a:r>
              <a:rPr lang="en-US" dirty="0" smtClean="0"/>
              <a:t>20k</a:t>
            </a:r>
            <a:r>
              <a:rPr lang="ru-RU" dirty="0" smtClean="0"/>
              <a:t>…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о и обратную связь от пользователей проекта!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5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Конфликты в команде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СПО проекты, как правило, интернациональны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Разные нации – разные традиции, история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СПО не только объединяет, но…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Разные нации плохо ладят (Англия</a:t>
            </a:r>
            <a:r>
              <a:rPr lang="en-US" dirty="0" smtClean="0"/>
              <a:t>/</a:t>
            </a:r>
            <a:r>
              <a:rPr lang="ru-RU" dirty="0" smtClean="0"/>
              <a:t>Франция…)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727" y="4283893"/>
            <a:ext cx="4905498" cy="2760780"/>
          </a:xfrm>
          <a:prstGeom prst="rect">
            <a:avLst/>
          </a:prstGeom>
        </p:spPr>
      </p:pic>
      <p:pic>
        <p:nvPicPr>
          <p:cNvPr id="1025" name="Picture 1" descr="clear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88" y="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lear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88" y="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lear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88" y="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ear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88" y="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5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взаимодействия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Если проект на самом деле международный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И присутствует в 24 часовых поясах и всех странах мира, то…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Количество дней в году с </a:t>
            </a:r>
            <a:r>
              <a:rPr lang="en-US" dirty="0" smtClean="0"/>
              <a:t>max </a:t>
            </a:r>
            <a:r>
              <a:rPr lang="ru-RU" dirty="0" smtClean="0"/>
              <a:t>КПД </a:t>
            </a:r>
            <a:r>
              <a:rPr lang="en-US" dirty="0" smtClean="0"/>
              <a:t>&lt;&lt; 365</a:t>
            </a:r>
            <a:endParaRPr lang="ru-RU" dirty="0" smtClean="0"/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dirty="0" smtClean="0"/>
              <a:t>У одной группы один праздник, у другой – другой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r>
              <a:rPr lang="ru-RU" smtClean="0"/>
              <a:t>Религия, политика остаются всё </a:t>
            </a:r>
            <a:r>
              <a:rPr lang="ru-RU" dirty="0" smtClean="0"/>
              <a:t>же вне СПО</a:t>
            </a:r>
          </a:p>
          <a:p>
            <a:pPr marL="457215" indent="-457215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728</Words>
  <Application>Microsoft Office PowerPoint</Application>
  <PresentationFormat>Custom</PresentationFormat>
  <Paragraphs>129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msmincho</vt:lpstr>
      <vt:lpstr>Times New Roman</vt:lpstr>
      <vt:lpstr>Office Theme</vt:lpstr>
      <vt:lpstr>ReactOS: Опыт краудсорсинга и краудфандинга в импортозамещении операционных систем</vt:lpstr>
      <vt:lpstr>О докладчике</vt:lpstr>
      <vt:lpstr>О докладчике</vt:lpstr>
      <vt:lpstr>Краудсорсинг и СПО</vt:lpstr>
      <vt:lpstr>Краудсорсинг без СПО</vt:lpstr>
      <vt:lpstr>Краудфандинг и СПО</vt:lpstr>
      <vt:lpstr>Пример - ReactOS</vt:lpstr>
      <vt:lpstr>Конфликты в команде</vt:lpstr>
      <vt:lpstr>Проблемы взаимодействия</vt:lpstr>
      <vt:lpstr>Сообщество СПО проекта</vt:lpstr>
      <vt:lpstr>Поддержка СПО</vt:lpstr>
      <vt:lpstr>Лидерство в открытых проектах</vt:lpstr>
      <vt:lpstr>Ошибка выжившего в СПО</vt:lpstr>
      <vt:lpstr>ReactOS – “открытый Windows”</vt:lpstr>
      <vt:lpstr>ReactOS: Инфраструктура &amp; Сообщество</vt:lpstr>
      <vt:lpstr>Учебная работа</vt:lpstr>
      <vt:lpstr>Научная работа в МГТУ им. Н.Э. Баумана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Aleksey</dc:creator>
  <cp:lastModifiedBy>Aleksey</cp:lastModifiedBy>
  <cp:revision>65</cp:revision>
  <cp:lastPrinted>1601-01-01T00:00:00Z</cp:lastPrinted>
  <dcterms:created xsi:type="dcterms:W3CDTF">1601-01-01T00:00:00Z</dcterms:created>
  <dcterms:modified xsi:type="dcterms:W3CDTF">2015-04-12T22:50:22Z</dcterms:modified>
</cp:coreProperties>
</file>